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  <p:sldId id="287" r:id="rId10"/>
    <p:sldId id="267" r:id="rId11"/>
    <p:sldId id="268" r:id="rId12"/>
    <p:sldId id="288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Object placed at eye’s near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Image is not fuzzy since exactly at near point</a:t>
            </a:r>
            <a:endParaRPr lang="en-US" sz="360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07217-54D7-304C-BA2C-2BCAF2E2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473200"/>
            <a:ext cx="10452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DA03-161A-7D43-8ADE-E790F70A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microscope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29D7D-505F-244D-8F96-35DBE2917364}"/>
              </a:ext>
            </a:extLst>
          </p:cNvPr>
          <p:cNvSpPr/>
          <p:nvPr/>
        </p:nvSpPr>
        <p:spPr>
          <a:xfrm>
            <a:off x="326572" y="1690688"/>
            <a:ext cx="3265714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8876F-6DAA-2F46-B523-9009272B294D}"/>
              </a:ext>
            </a:extLst>
          </p:cNvPr>
          <p:cNvSpPr/>
          <p:nvPr/>
        </p:nvSpPr>
        <p:spPr>
          <a:xfrm>
            <a:off x="195943" y="1592717"/>
            <a:ext cx="2775857" cy="190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787C2-63C2-AC42-ACAB-4E23A0A8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2717"/>
            <a:ext cx="10047514" cy="48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11904-F1ED-524F-921D-25A88E4F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32" y="1435101"/>
            <a:ext cx="8970736" cy="50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Huygens’ principle for plane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B9AEE-658B-C644-BD9D-DF0E0AB6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89" y="1690688"/>
            <a:ext cx="4539195" cy="5167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FCFF1-4554-6F4F-AF8C-2B769CEDF546}"/>
              </a:ext>
            </a:extLst>
          </p:cNvPr>
          <p:cNvSpPr txBox="1"/>
          <p:nvPr/>
        </p:nvSpPr>
        <p:spPr>
          <a:xfrm>
            <a:off x="5676173" y="1527968"/>
            <a:ext cx="61716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Plane wave at </a:t>
            </a:r>
            <a:r>
              <a:rPr lang="en-US" sz="3200" i="1" dirty="0"/>
              <a:t>ab</a:t>
            </a:r>
            <a:br>
              <a:rPr lang="en-US" sz="3200" i="1" dirty="0"/>
            </a:b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Points on </a:t>
            </a:r>
            <a:r>
              <a:rPr lang="en-US" sz="3200" dirty="0" err="1"/>
              <a:t>wavefront</a:t>
            </a:r>
            <a:r>
              <a:rPr lang="en-US" sz="3200" dirty="0"/>
              <a:t> propagate</a:t>
            </a:r>
            <a:br>
              <a:rPr lang="en-US" sz="3200" dirty="0"/>
            </a:br>
            <a:r>
              <a:rPr lang="en-US" sz="3200" dirty="0"/>
              <a:t>as secondary spherical wavelets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After time ∆</a:t>
            </a:r>
            <a:r>
              <a:rPr lang="en-US" sz="3200" i="1" dirty="0"/>
              <a:t>t</a:t>
            </a:r>
            <a:r>
              <a:rPr lang="en-US" sz="3200" dirty="0"/>
              <a:t>, radius of wavelets</a:t>
            </a:r>
            <a:br>
              <a:rPr lang="en-US" sz="3200" dirty="0"/>
            </a:br>
            <a:r>
              <a:rPr lang="en-US" sz="3200" dirty="0"/>
              <a:t>grows to </a:t>
            </a:r>
            <a:r>
              <a:rPr lang="en-US" sz="3200" i="1" dirty="0" err="1"/>
              <a:t>c</a:t>
            </a:r>
            <a:r>
              <a:rPr lang="en-US" sz="3200" dirty="0" err="1"/>
              <a:t>∆</a:t>
            </a:r>
            <a:r>
              <a:rPr lang="en-US" sz="3200" i="1" dirty="0" err="1"/>
              <a:t>t</a:t>
            </a:r>
            <a:br>
              <a:rPr lang="en-US" sz="3200" i="1" dirty="0"/>
            </a:b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Plane </a:t>
            </a:r>
            <a:r>
              <a:rPr lang="en-US" sz="3200" i="1" dirty="0"/>
              <a:t>de </a:t>
            </a:r>
            <a:r>
              <a:rPr lang="en-US" sz="3200" dirty="0"/>
              <a:t>tangent to wavelets and</a:t>
            </a:r>
            <a:br>
              <a:rPr lang="en-US" sz="3200" dirty="0"/>
            </a:br>
            <a:r>
              <a:rPr lang="en-US" sz="3200" dirty="0"/>
              <a:t>represents new </a:t>
            </a:r>
            <a:r>
              <a:rPr lang="en-US" sz="3200" dirty="0" err="1"/>
              <a:t>wavefront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1555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11647714" cy="1325563"/>
          </a:xfrm>
        </p:spPr>
        <p:txBody>
          <a:bodyPr/>
          <a:lstStyle/>
          <a:p>
            <a:r>
              <a:rPr lang="en-US" dirty="0"/>
              <a:t>Deriving Law of Refraction from Huygens’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373A-752E-F44B-824A-B9018C0A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09" y="1469572"/>
            <a:ext cx="7993998" cy="4530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972B3-1200-654C-8F5F-1C064BB131F5}"/>
              </a:ext>
            </a:extLst>
          </p:cNvPr>
          <p:cNvSpPr txBox="1"/>
          <p:nvPr/>
        </p:nvSpPr>
        <p:spPr>
          <a:xfrm>
            <a:off x="990600" y="6043387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Plane waves are incident on surface</a:t>
            </a:r>
          </a:p>
        </p:txBody>
      </p:sp>
    </p:spTree>
    <p:extLst>
      <p:ext uri="{BB962C8B-B14F-4D97-AF65-F5344CB8AC3E}">
        <p14:creationId xmlns:p14="http://schemas.microsoft.com/office/powerpoint/2010/main" val="227123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11647714" cy="1325563"/>
          </a:xfrm>
        </p:spPr>
        <p:txBody>
          <a:bodyPr/>
          <a:lstStyle/>
          <a:p>
            <a:r>
              <a:rPr lang="en-US" dirty="0"/>
              <a:t>Deriving Law of Refraction from Huygens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72B3-1200-654C-8F5F-1C064BB131F5}"/>
              </a:ext>
            </a:extLst>
          </p:cNvPr>
          <p:cNvSpPr txBox="1"/>
          <p:nvPr/>
        </p:nvSpPr>
        <p:spPr>
          <a:xfrm>
            <a:off x="990600" y="5657671"/>
            <a:ext cx="1050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New plane waves are tangent to spherical surfaces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 geometry to figure out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9AEC3-2391-5D4A-8FCA-4DE08128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89" y="1254271"/>
            <a:ext cx="6056188" cy="44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11647714" cy="1325563"/>
          </a:xfrm>
        </p:spPr>
        <p:txBody>
          <a:bodyPr/>
          <a:lstStyle/>
          <a:p>
            <a:r>
              <a:rPr lang="en-US" dirty="0"/>
              <a:t>Deriving Law of Refraction from Huygens 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72B3-1200-654C-8F5F-1C064BB131F5}"/>
              </a:ext>
            </a:extLst>
          </p:cNvPr>
          <p:cNvSpPr txBox="1"/>
          <p:nvPr/>
        </p:nvSpPr>
        <p:spPr>
          <a:xfrm>
            <a:off x="990600" y="6043387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can then see new direction of plane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F1D9A-9BE6-2F47-842D-D28E32A4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8" y="1560056"/>
            <a:ext cx="5897336" cy="45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Object placed closer than near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 appears fuzzy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BB61-782A-0943-B7A3-82F42EE5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7778"/>
            <a:ext cx="10426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With converging lens, virtual image created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326571" y="5715219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glasses, eye perceives virtual image larger and past near point (so not fuzzy)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D550-C5A2-844E-B54D-6C7F9178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09" y="1365129"/>
            <a:ext cx="8252434" cy="4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Nearsightedness (myopia)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 is past far point of the eye, so image formed in front of retina and appears fuzzy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0090-C067-F54F-867E-F4A90FDB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4" y="1687286"/>
            <a:ext cx="11805948" cy="3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nearsightedness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7B5D-458A-C54E-9481-84E35743C784}"/>
              </a:ext>
            </a:extLst>
          </p:cNvPr>
          <p:cNvSpPr txBox="1"/>
          <p:nvPr/>
        </p:nvSpPr>
        <p:spPr>
          <a:xfrm>
            <a:off x="849085" y="6211669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Diverging lens forms image on retina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2F51E-56B2-7E42-BC6D-F7AA2E76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2" y="1771088"/>
            <a:ext cx="11593286" cy="3496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1472D5-8DE4-EB4D-8A8D-22A75B78B960}"/>
              </a:ext>
            </a:extLst>
          </p:cNvPr>
          <p:cNvSpPr/>
          <p:nvPr/>
        </p:nvSpPr>
        <p:spPr>
          <a:xfrm>
            <a:off x="10885714" y="1447800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nearsightedness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7B5D-458A-C54E-9481-84E35743C784}"/>
              </a:ext>
            </a:extLst>
          </p:cNvPr>
          <p:cNvSpPr txBox="1"/>
          <p:nvPr/>
        </p:nvSpPr>
        <p:spPr>
          <a:xfrm>
            <a:off x="849085" y="6211669"/>
            <a:ext cx="1110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Diverging lens generates virtual image formed at far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4C124-639D-2D4D-8F95-71327D35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4" y="1817914"/>
            <a:ext cx="11665627" cy="3374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B7ABA4-FE2E-8E45-B9D6-37B91D2BF2F3}"/>
              </a:ext>
            </a:extLst>
          </p:cNvPr>
          <p:cNvSpPr/>
          <p:nvPr/>
        </p:nvSpPr>
        <p:spPr>
          <a:xfrm>
            <a:off x="11059882" y="1409699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Farsightedness (hyperopia)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81289-A2AB-A740-84A3-90BE8D88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90688"/>
            <a:ext cx="1176020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F1C75-C9BC-C840-91BD-F47EF85293B0}"/>
              </a:ext>
            </a:extLst>
          </p:cNvPr>
          <p:cNvSpPr txBox="1"/>
          <p:nvPr/>
        </p:nvSpPr>
        <p:spPr>
          <a:xfrm>
            <a:off x="849085" y="5558526"/>
            <a:ext cx="1050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 closer than near point of eye, image formed behind retina and thus fuzzy</a:t>
            </a:r>
          </a:p>
        </p:txBody>
      </p:sp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farsightedness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9133114" y="1690688"/>
            <a:ext cx="2775857" cy="190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39757-39A6-4D45-B43F-5BE6570B6742}"/>
              </a:ext>
            </a:extLst>
          </p:cNvPr>
          <p:cNvSpPr txBox="1"/>
          <p:nvPr/>
        </p:nvSpPr>
        <p:spPr>
          <a:xfrm>
            <a:off x="849085" y="5700044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Converging lens forms image on retina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4296CC-FD50-9D46-8DFF-260E4D4D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847850"/>
            <a:ext cx="1183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farsightedness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9133114" y="1690688"/>
            <a:ext cx="2775857" cy="190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58F3-B604-F843-AF00-7810701C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795236"/>
            <a:ext cx="10642600" cy="3594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39757-39A6-4D45-B43F-5BE6570B6742}"/>
              </a:ext>
            </a:extLst>
          </p:cNvPr>
          <p:cNvSpPr txBox="1"/>
          <p:nvPr/>
        </p:nvSpPr>
        <p:spPr>
          <a:xfrm>
            <a:off x="849085" y="5700044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Converging lens generates virtual image at near point</a:t>
            </a:r>
          </a:p>
        </p:txBody>
      </p:sp>
    </p:spTree>
    <p:extLst>
      <p:ext uri="{BB962C8B-B14F-4D97-AF65-F5344CB8AC3E}">
        <p14:creationId xmlns:p14="http://schemas.microsoft.com/office/powerpoint/2010/main" val="57658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195</Words>
  <Application>Microsoft Macintosh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Object placed at eye’s near point</vt:lpstr>
      <vt:lpstr>Object placed closer than near point</vt:lpstr>
      <vt:lpstr>With converging lens, virtual image created</vt:lpstr>
      <vt:lpstr>Nearsightedness (myopia)</vt:lpstr>
      <vt:lpstr>Correcting nearsightedness</vt:lpstr>
      <vt:lpstr>Correcting nearsightedness</vt:lpstr>
      <vt:lpstr>Farsightedness (hyperopia)</vt:lpstr>
      <vt:lpstr>Correcting farsightedness</vt:lpstr>
      <vt:lpstr>Correcting farsightedness</vt:lpstr>
      <vt:lpstr>Compound microscope</vt:lpstr>
      <vt:lpstr>Telescope</vt:lpstr>
      <vt:lpstr>Huygens’ principle for plane waves</vt:lpstr>
      <vt:lpstr>Deriving Law of Refraction from Huygens’ Principle</vt:lpstr>
      <vt:lpstr>Deriving Law of Refraction from Huygens (2)</vt:lpstr>
      <vt:lpstr>Deriving Law of Refraction from Huygens (3)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36</cp:revision>
  <dcterms:created xsi:type="dcterms:W3CDTF">2019-10-25T14:59:58Z</dcterms:created>
  <dcterms:modified xsi:type="dcterms:W3CDTF">2019-10-30T16:49:37Z</dcterms:modified>
</cp:coreProperties>
</file>